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60" r:id="rId4"/>
    <p:sldId id="259" r:id="rId5"/>
    <p:sldId id="262" r:id="rId6"/>
    <p:sldId id="267" r:id="rId7"/>
    <p:sldId id="264" r:id="rId8"/>
    <p:sldId id="265" r:id="rId9"/>
    <p:sldId id="256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6437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20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1052-463C-4F4B-ABD5-D0AB15DE543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1FD5-BCB7-4031-AD1B-F0D3F150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1052-463C-4F4B-ABD5-D0AB15DE543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1FD5-BCB7-4031-AD1B-F0D3F150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1052-463C-4F4B-ABD5-D0AB15DE543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1FD5-BCB7-4031-AD1B-F0D3F150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1052-463C-4F4B-ABD5-D0AB15DE543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1FD5-BCB7-4031-AD1B-F0D3F150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1052-463C-4F4B-ABD5-D0AB15DE543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1FD5-BCB7-4031-AD1B-F0D3F150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1052-463C-4F4B-ABD5-D0AB15DE543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1FD5-BCB7-4031-AD1B-F0D3F150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1052-463C-4F4B-ABD5-D0AB15DE543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1FD5-BCB7-4031-AD1B-F0D3F150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1052-463C-4F4B-ABD5-D0AB15DE543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1FD5-BCB7-4031-AD1B-F0D3F150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1052-463C-4F4B-ABD5-D0AB15DE543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1FD5-BCB7-4031-AD1B-F0D3F150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1052-463C-4F4B-ABD5-D0AB15DE543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1FD5-BCB7-4031-AD1B-F0D3F150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1052-463C-4F4B-ABD5-D0AB15DE543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461FD5-BCB7-4031-AD1B-F0D3F150FC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CB1052-463C-4F4B-ABD5-D0AB15DE543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461FD5-BCB7-4031-AD1B-F0D3F150FC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GCH_1Bc26_01Nd.avi" TargetMode="External"/><Relationship Id="rId1" Type="http://schemas.microsoft.com/office/2007/relationships/media" Target="file:///E:\GCH_1Bc26_01Nd.avi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7344816" cy="4143404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«Доводы, до которых человек додумался сам, обычно убеждают его больше, нежели те, которые пришли в голову другим»</a:t>
            </a:r>
          </a:p>
        </p:txBody>
      </p:sp>
      <p:pic>
        <p:nvPicPr>
          <p:cNvPr id="10241" name="Picture 1" descr="C:\Users\Администратор\Desktop\раз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48680"/>
            <a:ext cx="1339520" cy="2248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340768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4800" dirty="0">
                <a:solidFill>
                  <a:schemeClr val="tx2"/>
                </a:solidFill>
              </a:rPr>
              <a:t>Выдвигает гипотезу</a:t>
            </a:r>
          </a:p>
          <a:p>
            <a:pPr lvl="0">
              <a:buFont typeface="Arial" pitchFamily="34" charset="0"/>
              <a:buChar char="•"/>
            </a:pPr>
            <a:r>
              <a:rPr lang="ru-RU" sz="4800" dirty="0">
                <a:solidFill>
                  <a:schemeClr val="tx2"/>
                </a:solidFill>
              </a:rPr>
              <a:t>Предлагает пути ее решения.</a:t>
            </a:r>
          </a:p>
          <a:p>
            <a:pPr lvl="0">
              <a:buFont typeface="Arial" pitchFamily="34" charset="0"/>
              <a:buChar char="•"/>
            </a:pPr>
            <a:r>
              <a:rPr lang="ru-RU" sz="4800" dirty="0">
                <a:solidFill>
                  <a:schemeClr val="tx2"/>
                </a:solidFill>
              </a:rPr>
              <a:t>Выбирает пути ее решения.</a:t>
            </a:r>
          </a:p>
          <a:p>
            <a:pPr lvl="0">
              <a:buFont typeface="Arial" pitchFamily="34" charset="0"/>
              <a:buChar char="•"/>
            </a:pPr>
            <a:r>
              <a:rPr lang="ru-RU" sz="4800" dirty="0">
                <a:solidFill>
                  <a:schemeClr val="tx2"/>
                </a:solidFill>
              </a:rPr>
              <a:t>Делает вывод.</a:t>
            </a:r>
          </a:p>
        </p:txBody>
      </p:sp>
      <p:pic>
        <p:nvPicPr>
          <p:cNvPr id="4097" name="Picture 1" descr="C:\Users\Администратор\Desktop\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242" y="3789040"/>
            <a:ext cx="3552052" cy="2854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394773"/>
            <a:ext cx="80648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на уроке понравилось…..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Захотелось больше узнать о……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 удивило……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 было ….</a:t>
            </a:r>
            <a:endParaRPr kumimoji="0" lang="ru-RU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149080"/>
            <a:ext cx="4200749" cy="2362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305800" cy="4500594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>
                <a:solidFill>
                  <a:schemeClr val="accent2"/>
                </a:solidFill>
              </a:rPr>
              <a:t>Что происходит с массой веществ в ходе химической реакции?</a:t>
            </a:r>
          </a:p>
        </p:txBody>
      </p:sp>
      <p:pic>
        <p:nvPicPr>
          <p:cNvPr id="9217" name="Picture 1" descr="C:\Users\Администратор\Desktop\хи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1669976" cy="1678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CH_1Bc26_01N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14348" y="928670"/>
            <a:ext cx="7858180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05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История открытия закона</a:t>
            </a:r>
          </a:p>
        </p:txBody>
      </p:sp>
      <p:pic>
        <p:nvPicPr>
          <p:cNvPr id="1026" name="Picture 2" descr="C:\Users\user20\Desktop\Бой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714488"/>
            <a:ext cx="2357454" cy="3286148"/>
          </a:xfrm>
          <a:prstGeom prst="rect">
            <a:avLst/>
          </a:prstGeom>
          <a:noFill/>
        </p:spPr>
      </p:pic>
      <p:pic>
        <p:nvPicPr>
          <p:cNvPr id="1027" name="Picture 3" descr="C:\Users\user20\Desktop\Ломонос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857364"/>
            <a:ext cx="2235200" cy="3108960"/>
          </a:xfrm>
          <a:prstGeom prst="rect">
            <a:avLst/>
          </a:prstGeom>
          <a:noFill/>
        </p:spPr>
      </p:pic>
      <p:pic>
        <p:nvPicPr>
          <p:cNvPr id="1031" name="Picture 7" descr="C:\Users\user20\Desktop\Antoine_Laurent_Lavoisier_by_Louis_Jean_Desire_De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857364"/>
            <a:ext cx="2400453" cy="3143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10800000" flipV="1">
            <a:off x="571471" y="5139135"/>
            <a:ext cx="2286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Роберт Бойль 1673г.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5143512"/>
            <a:ext cx="2526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М.В. Ломоносов  1748г.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5143512"/>
            <a:ext cx="261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Антуан</a:t>
            </a:r>
            <a:r>
              <a:rPr lang="ru-RU" dirty="0"/>
              <a:t> Лавуазье  1789г.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305800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Как все перемены, в натуре случающиеся, такого суть состояния, что сколько чего у одного тела отнимется, столько присовокупится к другому.</a:t>
            </a:r>
          </a:p>
        </p:txBody>
      </p:sp>
      <p:pic>
        <p:nvPicPr>
          <p:cNvPr id="1026" name="Picture 2" descr="C:\Users\user20\Desktop\image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500570"/>
            <a:ext cx="2612710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08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А. В двух емкостях, одна из которых закрыта герметичной крышкой, в течение 2 минут кипит вода массой 4 кг. В какой из емкостей измениться масса воды? Почему?</a:t>
            </a:r>
          </a:p>
          <a:p>
            <a:r>
              <a:rPr lang="ru-RU" sz="3600" dirty="0">
                <a:solidFill>
                  <a:schemeClr val="tx2"/>
                </a:solidFill>
              </a:rPr>
              <a:t>Б. Пустую пластиковую </a:t>
            </a:r>
            <a:r>
              <a:rPr lang="ru-RU" sz="3600">
                <a:solidFill>
                  <a:schemeClr val="tx2"/>
                </a:solidFill>
              </a:rPr>
              <a:t>бутылку погрузили в </a:t>
            </a:r>
            <a:r>
              <a:rPr lang="ru-RU" sz="3600" dirty="0">
                <a:solidFill>
                  <a:schemeClr val="tx2"/>
                </a:solidFill>
              </a:rPr>
              <a:t>горячую воду. Что происходит с объемом и массой пустой бутылки? Почему?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5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42492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305800" cy="4680520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В результате химических реакций атомы никуда не исчезают и не возникают ниоткуда, а происходит их перегруппировка.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6880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H</a:t>
            </a:r>
            <a:r>
              <a:rPr lang="en-US" sz="9600" baseline="-25000" dirty="0"/>
              <a:t>2  </a:t>
            </a:r>
            <a:r>
              <a:rPr lang="en-US" sz="9600" dirty="0"/>
              <a:t>+ O</a:t>
            </a:r>
            <a:r>
              <a:rPr lang="en-US" sz="9600" baseline="-25000" dirty="0"/>
              <a:t>2</a:t>
            </a:r>
            <a:r>
              <a:rPr lang="en-US" sz="9600" dirty="0"/>
              <a:t> = H</a:t>
            </a:r>
            <a:r>
              <a:rPr lang="en-US" sz="9600" baseline="-25000" dirty="0"/>
              <a:t>2</a:t>
            </a:r>
            <a:r>
              <a:rPr lang="en-US" sz="9600" dirty="0"/>
              <a:t>O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7" y="3228974"/>
            <a:ext cx="8136903" cy="22162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>
                <a:solidFill>
                  <a:schemeClr val="tx2"/>
                </a:solidFill>
                <a:latin typeface="Calibri" pitchFamily="34" charset="0"/>
              </a:rPr>
              <a:t>2H</a:t>
            </a:r>
            <a:r>
              <a:rPr lang="en-US" sz="8800" baseline="-25000" dirty="0">
                <a:solidFill>
                  <a:schemeClr val="tx2"/>
                </a:solidFill>
                <a:latin typeface="Calibri" pitchFamily="34" charset="0"/>
              </a:rPr>
              <a:t>2  </a:t>
            </a:r>
            <a:r>
              <a:rPr lang="en-US" sz="8800" dirty="0">
                <a:solidFill>
                  <a:schemeClr val="tx2"/>
                </a:solidFill>
                <a:latin typeface="Calibri" pitchFamily="34" charset="0"/>
              </a:rPr>
              <a:t>+ O</a:t>
            </a:r>
            <a:r>
              <a:rPr lang="en-US" sz="8800" baseline="-25000" dirty="0">
                <a:solidFill>
                  <a:schemeClr val="tx2"/>
                </a:solidFill>
                <a:latin typeface="Calibri" pitchFamily="34" charset="0"/>
              </a:rPr>
              <a:t>2</a:t>
            </a:r>
            <a:r>
              <a:rPr lang="en-US" sz="8800" dirty="0">
                <a:solidFill>
                  <a:schemeClr val="tx2"/>
                </a:solidFill>
                <a:latin typeface="Calibri" pitchFamily="34" charset="0"/>
              </a:rPr>
              <a:t> = 2H</a:t>
            </a:r>
            <a:r>
              <a:rPr lang="en-US" sz="8800" baseline="-25000" dirty="0">
                <a:solidFill>
                  <a:schemeClr val="tx2"/>
                </a:solidFill>
                <a:latin typeface="Calibri" pitchFamily="34" charset="0"/>
              </a:rPr>
              <a:t>2</a:t>
            </a:r>
            <a:r>
              <a:rPr lang="en-US" sz="8800" dirty="0">
                <a:solidFill>
                  <a:schemeClr val="tx2"/>
                </a:solidFill>
                <a:latin typeface="Calibri" pitchFamily="34" charset="0"/>
              </a:rPr>
              <a:t>O</a:t>
            </a:r>
            <a:endParaRPr lang="ru-RU" sz="8800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518</TotalTime>
  <Words>189</Words>
  <Application>Microsoft Office PowerPoint</Application>
  <PresentationFormat>Экран (4:3)</PresentationFormat>
  <Paragraphs>20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Wingdings 2</vt:lpstr>
      <vt:lpstr>Поток</vt:lpstr>
      <vt:lpstr>«Доводы, до которых человек додумался сам, обычно убеждают его больше, нежели те, которые пришли в голову другим»</vt:lpstr>
      <vt:lpstr>Что происходит с массой веществ в ходе химической реакции?</vt:lpstr>
      <vt:lpstr>Презентация PowerPoint</vt:lpstr>
      <vt:lpstr>История открытия закона</vt:lpstr>
      <vt:lpstr>Как все перемены, в натуре случающиеся, такого суть состояния, что сколько чего у одного тела отнимется, столько присовокупится к другому.</vt:lpstr>
      <vt:lpstr>Презентация PowerPoint</vt:lpstr>
      <vt:lpstr>Презентация PowerPoint</vt:lpstr>
      <vt:lpstr>В результате химических реакций атомы никуда не исчезают и не возникают ниоткуда, а происходит их перегруппировка.</vt:lpstr>
      <vt:lpstr>H2  + O2 = H2O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user20</dc:creator>
  <cp:lastModifiedBy>1</cp:lastModifiedBy>
  <cp:revision>39</cp:revision>
  <dcterms:created xsi:type="dcterms:W3CDTF">2017-03-23T05:47:47Z</dcterms:created>
  <dcterms:modified xsi:type="dcterms:W3CDTF">2018-01-25T18:49:38Z</dcterms:modified>
</cp:coreProperties>
</file>