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78" r:id="rId3"/>
    <p:sldId id="257" r:id="rId4"/>
    <p:sldId id="258" r:id="rId5"/>
    <p:sldId id="260" r:id="rId6"/>
    <p:sldId id="262" r:id="rId7"/>
    <p:sldId id="264" r:id="rId8"/>
    <p:sldId id="265" r:id="rId9"/>
    <p:sldId id="268" r:id="rId10"/>
    <p:sldId id="270" r:id="rId11"/>
    <p:sldId id="272" r:id="rId12"/>
    <p:sldId id="273" r:id="rId13"/>
    <p:sldId id="275" r:id="rId14"/>
    <p:sldId id="276" r:id="rId15"/>
    <p:sldId id="28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5158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Работу </a:t>
            </a:r>
            <a:r>
              <a:rPr lang="ru-RU" dirty="0" smtClean="0"/>
              <a:t>выполнила:</a:t>
            </a:r>
            <a:endParaRPr lang="ru-RU" dirty="0" smtClean="0"/>
          </a:p>
          <a:p>
            <a:pPr algn="r"/>
            <a:r>
              <a:rPr lang="ru-RU" dirty="0" smtClean="0"/>
              <a:t>Фролова Нелли </a:t>
            </a:r>
          </a:p>
          <a:p>
            <a:pPr algn="r"/>
            <a:r>
              <a:rPr lang="ru-RU" dirty="0" smtClean="0"/>
              <a:t>Ученица 8 «б» класса </a:t>
            </a:r>
            <a:r>
              <a:rPr lang="ru-RU" dirty="0" smtClean="0"/>
              <a:t>СШ </a:t>
            </a:r>
            <a:r>
              <a:rPr lang="ru-RU" dirty="0" smtClean="0"/>
              <a:t>№62 г. Ярославль </a:t>
            </a:r>
          </a:p>
          <a:p>
            <a:pPr algn="r"/>
            <a:r>
              <a:rPr lang="ru-RU" dirty="0" smtClean="0"/>
              <a:t>Руководитель: </a:t>
            </a:r>
          </a:p>
          <a:p>
            <a:pPr algn="r"/>
            <a:r>
              <a:rPr lang="ru-RU" dirty="0" smtClean="0"/>
              <a:t>Топникова Ирина </a:t>
            </a:r>
            <a:r>
              <a:rPr lang="ru-RU" dirty="0" smtClean="0"/>
              <a:t>Сергеевна</a:t>
            </a:r>
            <a:endParaRPr lang="ru-RU" dirty="0" smtClean="0"/>
          </a:p>
          <a:p>
            <a:pPr algn="r"/>
            <a:r>
              <a:rPr lang="ru-RU" dirty="0" smtClean="0"/>
              <a:t>Учитель немецкого языка </a:t>
            </a:r>
          </a:p>
          <a:p>
            <a:pPr algn="r"/>
            <a:r>
              <a:rPr lang="ru-RU" dirty="0" smtClean="0"/>
              <a:t>СШ №62 Г. </a:t>
            </a:r>
            <a:r>
              <a:rPr lang="ru-RU" dirty="0" smtClean="0"/>
              <a:t>Ярославль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16928" cy="2520280"/>
          </a:xfrm>
        </p:spPr>
        <p:txBody>
          <a:bodyPr/>
          <a:lstStyle/>
          <a:p>
            <a:pPr algn="ctr"/>
            <a:r>
              <a:rPr lang="ru-RU" dirty="0" smtClean="0"/>
              <a:t>Немецкие классики. Генрих Гейне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536504" cy="639142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2978656" cy="5285224"/>
          </a:xfrm>
        </p:spPr>
        <p:txBody>
          <a:bodyPr>
            <a:noAutofit/>
          </a:bodyPr>
          <a:lstStyle/>
          <a:p>
            <a:r>
              <a:rPr lang="ru-RU" sz="4400" dirty="0"/>
              <a:t>Лучшие стихи этого периода вошли в «Книгу песен», вышедшую в 1827 г</a:t>
            </a:r>
          </a:p>
        </p:txBody>
      </p:sp>
    </p:spTree>
    <p:extLst>
      <p:ext uri="{BB962C8B-B14F-4D97-AF65-F5344CB8AC3E}">
        <p14:creationId xmlns="" xmlns:p14="http://schemas.microsoft.com/office/powerpoint/2010/main" val="402872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мигрантский </a:t>
            </a:r>
            <a:r>
              <a:rPr lang="ru-RU" dirty="0"/>
              <a:t>период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Поддержка Генрихом Гейне Июльской революции 1830 года заставила поэта, уставшего от постоянной цензуры, переехать в Париж.</a:t>
            </a:r>
          </a:p>
        </p:txBody>
      </p:sp>
    </p:spTree>
    <p:extLst>
      <p:ext uri="{BB962C8B-B14F-4D97-AF65-F5344CB8AC3E}">
        <p14:creationId xmlns="" xmlns:p14="http://schemas.microsoft.com/office/powerpoint/2010/main" val="332528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9632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С 1846 г. Гейне становится жертвой мучительной болезни, приковавшей его к </a:t>
            </a:r>
            <a:r>
              <a:rPr lang="ru-RU" sz="4800" dirty="0" smtClean="0"/>
              <a:t>постели.</a:t>
            </a:r>
            <a:endParaRPr lang="ru-RU" sz="4800" dirty="0"/>
          </a:p>
        </p:txBody>
      </p:sp>
      <p:pic>
        <p:nvPicPr>
          <p:cNvPr id="2051" name="Picture 3" descr="C:\Users\Администратор\AppData\Local\Microsoft\Windows\Temporary Internet Files\Content.IE5\3FKK87J3\MC9002321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06" y="2599210"/>
            <a:ext cx="4536504" cy="4214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981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"/>
            <a:ext cx="8591550" cy="98072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Смерть поэта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22290" cy="4493261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Умер 17 февраля 1856 г. в Париже. Похоронен на кладбище </a:t>
            </a:r>
            <a:r>
              <a:rPr lang="ru-RU" sz="4800" dirty="0" smtClean="0"/>
              <a:t>Монмартр.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708119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используемой литературы: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 err="1" smtClean="0"/>
              <a:t>Вейнберг</a:t>
            </a:r>
            <a:r>
              <a:rPr lang="ru-RU" sz="3200" dirty="0" smtClean="0"/>
              <a:t> П.И. Генрих </a:t>
            </a:r>
            <a:r>
              <a:rPr lang="ru-RU" sz="3200" dirty="0" smtClean="0"/>
              <a:t>Г</a:t>
            </a:r>
            <a:r>
              <a:rPr lang="ru-RU" sz="3200" dirty="0" smtClean="0"/>
              <a:t>ейне, его жизнь</a:t>
            </a:r>
            <a:r>
              <a:rPr lang="ru-RU" sz="3200" dirty="0" smtClean="0"/>
              <a:t> </a:t>
            </a:r>
            <a:r>
              <a:rPr lang="ru-RU" sz="3200" dirty="0" smtClean="0"/>
              <a:t>и литературная деятельность.</a:t>
            </a:r>
            <a:r>
              <a:rPr lang="ru-RU" sz="3200" dirty="0" smtClean="0"/>
              <a:t> — СПб.: Тип. и лит. И. Г. Салова, 1891. (2-е изд. — 1903)</a:t>
            </a:r>
          </a:p>
          <a:p>
            <a:r>
              <a:rPr lang="ru-RU" sz="3200" dirty="0" err="1" smtClean="0"/>
              <a:t>Дейч</a:t>
            </a:r>
            <a:r>
              <a:rPr lang="ru-RU" sz="3200" dirty="0" smtClean="0"/>
              <a:t> А. Н. Судьбы поэтов. </a:t>
            </a:r>
            <a:r>
              <a:rPr lang="ru-RU" sz="3200" dirty="0" err="1" smtClean="0"/>
              <a:t>Гельдерлин</a:t>
            </a:r>
            <a:r>
              <a:rPr lang="ru-RU" sz="3200" dirty="0" smtClean="0"/>
              <a:t>. Клейст. Гейне. — М., 1974.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345184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414920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Знакомство  с биографией </a:t>
            </a:r>
            <a:r>
              <a:rPr lang="ru-RU" sz="3200" dirty="0" smtClean="0"/>
              <a:t>Генриха Гейне</a:t>
            </a:r>
            <a:r>
              <a:rPr lang="ru-RU" sz="32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Обзор </a:t>
            </a:r>
            <a:r>
              <a:rPr lang="ru-RU" sz="3200" dirty="0" smtClean="0"/>
              <a:t>творчества великого немецкого </a:t>
            </a:r>
            <a:r>
              <a:rPr lang="ru-RU" sz="3200" dirty="0" smtClean="0"/>
              <a:t>писателя и поэта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60648"/>
            <a:ext cx="5589748" cy="6408712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084168" y="1298448"/>
            <a:ext cx="2783606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 smtClean="0"/>
              <a:t>Генрих </a:t>
            </a:r>
            <a:r>
              <a:rPr lang="ru-RU" sz="2800" dirty="0"/>
              <a:t>Гейне родился 13 декабря 1797 года в Дюссельдорфе (Германия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04408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6408712" cy="4504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1"/>
            <a:ext cx="6012668" cy="4425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Современный  Дюссельдорф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61874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7" y="404664"/>
            <a:ext cx="3890682" cy="5533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836712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Его отец, Самсон Гейне, был торговцем, продавал сукно в собственной лавке. </a:t>
            </a:r>
          </a:p>
        </p:txBody>
      </p:sp>
    </p:spTree>
    <p:extLst>
      <p:ext uri="{BB962C8B-B14F-4D97-AF65-F5344CB8AC3E}">
        <p14:creationId xmlns="" xmlns:p14="http://schemas.microsoft.com/office/powerpoint/2010/main" val="3751761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824135"/>
          </a:xfrm>
        </p:spPr>
        <p:txBody>
          <a:bodyPr/>
          <a:lstStyle/>
          <a:p>
            <a:r>
              <a:rPr lang="ru-RU" dirty="0" smtClean="0"/>
              <a:t>Перемены к лучшему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2834640" cy="5195664"/>
          </a:xfrm>
        </p:spPr>
        <p:txBody>
          <a:bodyPr>
            <a:noAutofit/>
          </a:bodyPr>
          <a:lstStyle/>
          <a:p>
            <a:r>
              <a:rPr lang="ru-RU" sz="2000" dirty="0"/>
              <a:t>1807 год – Наполеон Бонапарт, </a:t>
            </a:r>
            <a:r>
              <a:rPr lang="ru-RU" sz="2000" dirty="0" smtClean="0"/>
              <a:t>начинает </a:t>
            </a:r>
            <a:r>
              <a:rPr lang="ru-RU" sz="2000" dirty="0"/>
              <a:t>передел Германии. То герцогство, </a:t>
            </a:r>
            <a:r>
              <a:rPr lang="ru-RU" sz="2000" dirty="0" smtClean="0"/>
              <a:t>где жил Гейне, по </a:t>
            </a:r>
            <a:r>
              <a:rPr lang="ru-RU" sz="2000" dirty="0"/>
              <a:t>воле Наполеона отходит к Франции. </a:t>
            </a:r>
            <a:r>
              <a:rPr lang="ru-RU" sz="2000" dirty="0" smtClean="0"/>
              <a:t>Переде имеет </a:t>
            </a:r>
            <a:r>
              <a:rPr lang="ru-RU" sz="2000" dirty="0"/>
              <a:t>для всех только положительные </a:t>
            </a:r>
            <a:r>
              <a:rPr lang="ru-RU" sz="2000" dirty="0" smtClean="0"/>
              <a:t>последствия. Среди </a:t>
            </a:r>
            <a:r>
              <a:rPr lang="ru-RU" sz="2000" dirty="0"/>
              <a:t>прочих благ приходит уравнивание евреев с другими религиозными группами.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536504" cy="6447279"/>
          </a:xfrm>
        </p:spPr>
      </p:pic>
    </p:spTree>
    <p:extLst>
      <p:ext uri="{BB962C8B-B14F-4D97-AF65-F5344CB8AC3E}">
        <p14:creationId xmlns="" xmlns:p14="http://schemas.microsoft.com/office/powerpoint/2010/main" val="340288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В 1816 году Генрих продолжил занятие коммерцией в Гамбурге в торговой фирме дяди - миллионера Соломона Гейне.</a:t>
            </a:r>
          </a:p>
        </p:txBody>
      </p:sp>
    </p:spTree>
    <p:extLst>
      <p:ext uri="{BB962C8B-B14F-4D97-AF65-F5344CB8AC3E}">
        <p14:creationId xmlns="" xmlns:p14="http://schemas.microsoft.com/office/powerpoint/2010/main" val="17581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48472" cy="5773763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1268760"/>
            <a:ext cx="4295775" cy="496744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Литературная биография Генриха Гейне началась в 1817 году с публикации его стихотворений в журнале «Гамбургский страж»</a:t>
            </a:r>
          </a:p>
        </p:txBody>
      </p:sp>
    </p:spTree>
    <p:extLst>
      <p:ext uri="{BB962C8B-B14F-4D97-AF65-F5344CB8AC3E}">
        <p14:creationId xmlns="" xmlns:p14="http://schemas.microsoft.com/office/powerpoint/2010/main" val="268506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Студент Университета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Ученический период биографии Генриха Гейне продолжается на юридическом факультете Боннского университета.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5553597" cy="4106683"/>
          </a:xfrm>
        </p:spPr>
      </p:pic>
    </p:spTree>
    <p:extLst>
      <p:ext uri="{BB962C8B-B14F-4D97-AF65-F5344CB8AC3E}">
        <p14:creationId xmlns="" xmlns:p14="http://schemas.microsoft.com/office/powerpoint/2010/main" val="2795547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185</TotalTime>
  <Words>261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Немецкие классики. Генрих Гейне</vt:lpstr>
      <vt:lpstr>Цели и задачи:</vt:lpstr>
      <vt:lpstr>Слайд 3</vt:lpstr>
      <vt:lpstr>Слайд 4</vt:lpstr>
      <vt:lpstr>Слайд 5</vt:lpstr>
      <vt:lpstr>Перемены к лучшему</vt:lpstr>
      <vt:lpstr>Слайд 7</vt:lpstr>
      <vt:lpstr>Слайд 8</vt:lpstr>
      <vt:lpstr>Студент Университета</vt:lpstr>
      <vt:lpstr>Слайд 10</vt:lpstr>
      <vt:lpstr>Эмигрантский период </vt:lpstr>
      <vt:lpstr>Слайд 12</vt:lpstr>
      <vt:lpstr>Слайд 13</vt:lpstr>
      <vt:lpstr>Смерть поэта</vt:lpstr>
      <vt:lpstr>Список используемой литературы: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Генрих Гейне</dc:title>
  <dc:creator>Администратор</dc:creator>
  <cp:lastModifiedBy>Ира</cp:lastModifiedBy>
  <cp:revision>23</cp:revision>
  <dcterms:created xsi:type="dcterms:W3CDTF">2012-11-25T13:32:45Z</dcterms:created>
  <dcterms:modified xsi:type="dcterms:W3CDTF">2022-03-27T15:09:58Z</dcterms:modified>
</cp:coreProperties>
</file>